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ricolage Grotesque Bold" charset="1" panose="020B0605040402000204"/>
      <p:regular r:id="rId17"/>
    </p:embeddedFont>
    <p:embeddedFont>
      <p:font typeface="Montserra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7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6.png" Type="http://schemas.openxmlformats.org/officeDocument/2006/relationships/image"/><Relationship Id="rId6" Target="https://www.mycompiler.io/legal#tos" TargetMode="External" Type="http://schemas.openxmlformats.org/officeDocument/2006/relationships/hyperlink"/><Relationship Id="rId7" Target="https://www.mycompiler.io/legal#privacy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3335834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myCompiler: Your Cloud-Based 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5475834"/>
            <a:ext cx="944552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myCompiler is a versatile online IDE. It supports numerous programming languages. Run code, save projects, and access guides.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75822" y="1288405"/>
            <a:ext cx="9279880" cy="857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b="true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Extensive Language Support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775822" y="2539305"/>
            <a:ext cx="655588" cy="655588"/>
          </a:xfrm>
          <a:custGeom>
            <a:avLst/>
            <a:gdLst/>
            <a:ahLst/>
            <a:cxnLst/>
            <a:rect r="r" b="b" t="t" l="l"/>
            <a:pathLst>
              <a:path h="655588" w="655588">
                <a:moveTo>
                  <a:pt x="0" y="0"/>
                </a:moveTo>
                <a:lnTo>
                  <a:pt x="655588" y="0"/>
                </a:lnTo>
                <a:lnTo>
                  <a:pt x="655588" y="655587"/>
                </a:lnTo>
                <a:lnTo>
                  <a:pt x="0" y="655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75822" y="3438079"/>
            <a:ext cx="2979539" cy="4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Web Development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75822" y="3947964"/>
            <a:ext cx="2979539" cy="91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JavaScript, NodeJS, TypeScript, PHP, Deno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1083081" y="2539305"/>
            <a:ext cx="655587" cy="655588"/>
          </a:xfrm>
          <a:custGeom>
            <a:avLst/>
            <a:gdLst/>
            <a:ahLst/>
            <a:cxnLst/>
            <a:rect r="r" b="b" t="t" l="l"/>
            <a:pathLst>
              <a:path h="655588" w="655587">
                <a:moveTo>
                  <a:pt x="0" y="0"/>
                </a:moveTo>
                <a:lnTo>
                  <a:pt x="655588" y="0"/>
                </a:lnTo>
                <a:lnTo>
                  <a:pt x="655588" y="655587"/>
                </a:lnTo>
                <a:lnTo>
                  <a:pt x="0" y="655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83081" y="3438079"/>
            <a:ext cx="2979687" cy="83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Backend &amp; 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3081" y="4357688"/>
            <a:ext cx="2979687" cy="13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Python, Ruby, Go, C, C++, Java, C#, Rust, Assembly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4390489" y="2539305"/>
            <a:ext cx="655587" cy="655588"/>
          </a:xfrm>
          <a:custGeom>
            <a:avLst/>
            <a:gdLst/>
            <a:ahLst/>
            <a:cxnLst/>
            <a:rect r="r" b="b" t="t" l="l"/>
            <a:pathLst>
              <a:path h="655588" w="655587">
                <a:moveTo>
                  <a:pt x="0" y="0"/>
                </a:moveTo>
                <a:lnTo>
                  <a:pt x="655587" y="0"/>
                </a:lnTo>
                <a:lnTo>
                  <a:pt x="655587" y="655587"/>
                </a:lnTo>
                <a:lnTo>
                  <a:pt x="0" y="655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390489" y="3438079"/>
            <a:ext cx="2979687" cy="83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Databases &amp; Scripting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90489" y="4357688"/>
            <a:ext cx="2979687" cy="91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SQL, MySQL, MongoDB, Bash, Perl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7775822" y="6216997"/>
            <a:ext cx="655588" cy="655588"/>
          </a:xfrm>
          <a:custGeom>
            <a:avLst/>
            <a:gdLst/>
            <a:ahLst/>
            <a:cxnLst/>
            <a:rect r="r" b="b" t="t" l="l"/>
            <a:pathLst>
              <a:path h="655588" w="655588">
                <a:moveTo>
                  <a:pt x="0" y="0"/>
                </a:moveTo>
                <a:lnTo>
                  <a:pt x="655588" y="0"/>
                </a:lnTo>
                <a:lnTo>
                  <a:pt x="655588" y="655588"/>
                </a:lnTo>
                <a:lnTo>
                  <a:pt x="0" y="6555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775822" y="7115770"/>
            <a:ext cx="2979539" cy="4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Scientific &amp; Niche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75822" y="7625655"/>
            <a:ext cx="2979539" cy="13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R, Octave (MATLAB), Fortran, Lua, Erlang, Clojure, D, Kotlin, Swift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280815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Core Functionality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2620566"/>
            <a:ext cx="637878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98575" y="2721323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269884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Run Code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3245197"/>
            <a:ext cx="852413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Execute your programs instantly in the cloud.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92238" y="4351585"/>
            <a:ext cx="637878" cy="637877"/>
            <a:chOff x="0" y="0"/>
            <a:chExt cx="850503" cy="850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98575" y="4452343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13632" y="442986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Save Projects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13632" y="4976217"/>
            <a:ext cx="852413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Store your work securely for future access.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6082605"/>
            <a:ext cx="637878" cy="637877"/>
            <a:chOff x="0" y="0"/>
            <a:chExt cx="85050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98575" y="6183362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3632" y="616088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Program Input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3632" y="6707237"/>
            <a:ext cx="852413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Provide custom inputs for your code execution.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92238" y="7813625"/>
            <a:ext cx="637878" cy="637877"/>
            <a:chOff x="0" y="0"/>
            <a:chExt cx="850503" cy="8505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98575" y="7914383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13632" y="789190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Output Display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13632" y="8438257"/>
            <a:ext cx="852413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View results and debug information clearly.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4166" y="703809"/>
            <a:ext cx="8384827" cy="88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true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Example: R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166" y="2146697"/>
            <a:ext cx="7870775" cy="138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myCompiler supports complex R scripts. This example analyzes crude oil prices and inflation. It demonstrates data manipulation and plotting.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166" y="3684240"/>
            <a:ext cx="7870775" cy="94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 platform handles statistical modeling. It provides detailed regression summaries.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11209805" y="470790"/>
            <a:ext cx="5770778" cy="9345420"/>
          </a:xfrm>
          <a:custGeom>
            <a:avLst/>
            <a:gdLst/>
            <a:ahLst/>
            <a:cxnLst/>
            <a:rect r="r" b="b" t="t" l="l"/>
            <a:pathLst>
              <a:path h="9345420" w="5770778">
                <a:moveTo>
                  <a:pt x="0" y="0"/>
                </a:moveTo>
                <a:lnTo>
                  <a:pt x="5770778" y="0"/>
                </a:lnTo>
                <a:lnTo>
                  <a:pt x="5770778" y="9345420"/>
                </a:lnTo>
                <a:lnTo>
                  <a:pt x="0" y="9345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46" r="0" b="-2046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547345" y="393055"/>
            <a:ext cx="7002810" cy="63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 b="true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Crude Oil vs. Inflation Trends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5813" y="1028700"/>
            <a:ext cx="16906875" cy="8875811"/>
          </a:xfrm>
          <a:custGeom>
            <a:avLst/>
            <a:gdLst/>
            <a:ahLst/>
            <a:cxnLst/>
            <a:rect r="r" b="b" t="t" l="l"/>
            <a:pathLst>
              <a:path h="8875811" w="16906875">
                <a:moveTo>
                  <a:pt x="0" y="0"/>
                </a:moveTo>
                <a:lnTo>
                  <a:pt x="16906874" y="0"/>
                </a:lnTo>
                <a:lnTo>
                  <a:pt x="16906874" y="8875811"/>
                </a:lnTo>
                <a:lnTo>
                  <a:pt x="0" y="8875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" r="0" b="-8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10052" y="10429578"/>
            <a:ext cx="197198" cy="197197"/>
            <a:chOff x="0" y="0"/>
            <a:chExt cx="262930" cy="262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2890" cy="262890"/>
            </a:xfrm>
            <a:custGeom>
              <a:avLst/>
              <a:gdLst/>
              <a:ahLst/>
              <a:cxnLst/>
              <a:rect r="r" b="b" t="t" l="l"/>
              <a:pathLst>
                <a:path h="262890" w="262890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32410" y="0"/>
                  </a:lnTo>
                  <a:cubicBezTo>
                    <a:pt x="249301" y="0"/>
                    <a:pt x="262890" y="13589"/>
                    <a:pt x="262890" y="30480"/>
                  </a:cubicBezTo>
                  <a:lnTo>
                    <a:pt x="262890" y="232410"/>
                  </a:lnTo>
                  <a:cubicBezTo>
                    <a:pt x="262890" y="249301"/>
                    <a:pt x="249301" y="262890"/>
                    <a:pt x="232410" y="262890"/>
                  </a:cubicBezTo>
                  <a:lnTo>
                    <a:pt x="30480" y="262890"/>
                  </a:lnTo>
                  <a:cubicBezTo>
                    <a:pt x="13589" y="262890"/>
                    <a:pt x="0" y="249301"/>
                    <a:pt x="0" y="232410"/>
                  </a:cubicBezTo>
                  <a:close/>
                </a:path>
              </a:pathLst>
            </a:custGeom>
            <a:solidFill>
              <a:srgbClr val="AE15C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883450" y="10448628"/>
            <a:ext cx="2165300" cy="17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Crude Oil Price ($/bbl)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39250" y="10429578"/>
            <a:ext cx="197198" cy="197197"/>
            <a:chOff x="0" y="0"/>
            <a:chExt cx="262930" cy="2629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2890" cy="262890"/>
            </a:xfrm>
            <a:custGeom>
              <a:avLst/>
              <a:gdLst/>
              <a:ahLst/>
              <a:cxnLst/>
              <a:rect r="r" b="b" t="t" l="l"/>
              <a:pathLst>
                <a:path h="262890" w="262890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32410" y="0"/>
                  </a:lnTo>
                  <a:cubicBezTo>
                    <a:pt x="249301" y="0"/>
                    <a:pt x="262890" y="13589"/>
                    <a:pt x="262890" y="30480"/>
                  </a:cubicBezTo>
                  <a:lnTo>
                    <a:pt x="262890" y="232410"/>
                  </a:lnTo>
                  <a:cubicBezTo>
                    <a:pt x="262890" y="249301"/>
                    <a:pt x="249301" y="262890"/>
                    <a:pt x="232410" y="262890"/>
                  </a:cubicBezTo>
                  <a:lnTo>
                    <a:pt x="30480" y="262890"/>
                  </a:lnTo>
                  <a:cubicBezTo>
                    <a:pt x="13589" y="262890"/>
                    <a:pt x="0" y="249301"/>
                    <a:pt x="0" y="232410"/>
                  </a:cubicBezTo>
                  <a:close/>
                </a:path>
              </a:pathLst>
            </a:custGeom>
            <a:solidFill>
              <a:srgbClr val="E16EE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512647" y="10448628"/>
            <a:ext cx="1665238" cy="17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Inflation Rate (%)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0562" y="11176844"/>
            <a:ext cx="16906875" cy="38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This chart visualizes the relationship between crude oil prices and inflation. It shows how these economic indicators fluctuate over time.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1560462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Regression Analysis Insights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50237" y="3786187"/>
            <a:ext cx="4581079" cy="2994571"/>
            <a:chOff x="0" y="0"/>
            <a:chExt cx="6108105" cy="39927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065" cy="3992753"/>
            </a:xfrm>
            <a:custGeom>
              <a:avLst/>
              <a:gdLst/>
              <a:ahLst/>
              <a:cxnLst/>
              <a:rect r="r" b="b" t="t" l="l"/>
              <a:pathLst>
                <a:path h="3992753" w="610806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949315" y="0"/>
                  </a:lnTo>
                  <a:cubicBezTo>
                    <a:pt x="6037072" y="0"/>
                    <a:pt x="6108065" y="71120"/>
                    <a:pt x="6108065" y="158750"/>
                  </a:cubicBezTo>
                  <a:lnTo>
                    <a:pt x="6108065" y="3834003"/>
                  </a:lnTo>
                  <a:cubicBezTo>
                    <a:pt x="6108065" y="3921760"/>
                    <a:pt x="6036945" y="3992753"/>
                    <a:pt x="5949315" y="3992753"/>
                  </a:cubicBezTo>
                  <a:lnTo>
                    <a:pt x="158750" y="3992753"/>
                  </a:lnTo>
                  <a:cubicBezTo>
                    <a:pt x="70993" y="3992753"/>
                    <a:pt x="0" y="3921633"/>
                    <a:pt x="0" y="3834003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33755" y="405065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33755" y="4597004"/>
            <a:ext cx="401404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 linear regression model shows a positive relationship. Crude oil price influences inflation.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4834" y="3786187"/>
            <a:ext cx="4581079" cy="2994571"/>
            <a:chOff x="0" y="0"/>
            <a:chExt cx="6108105" cy="39927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08065" cy="3992753"/>
            </a:xfrm>
            <a:custGeom>
              <a:avLst/>
              <a:gdLst/>
              <a:ahLst/>
              <a:cxnLst/>
              <a:rect r="r" b="b" t="t" l="l"/>
              <a:pathLst>
                <a:path h="3992753" w="610806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949315" y="0"/>
                  </a:lnTo>
                  <a:cubicBezTo>
                    <a:pt x="6037072" y="0"/>
                    <a:pt x="6108065" y="71120"/>
                    <a:pt x="6108065" y="158750"/>
                  </a:cubicBezTo>
                  <a:lnTo>
                    <a:pt x="6108065" y="3834003"/>
                  </a:lnTo>
                  <a:cubicBezTo>
                    <a:pt x="6108065" y="3921760"/>
                    <a:pt x="6036945" y="3992753"/>
                    <a:pt x="5949315" y="3992753"/>
                  </a:cubicBezTo>
                  <a:lnTo>
                    <a:pt x="158750" y="3992753"/>
                  </a:lnTo>
                  <a:cubicBezTo>
                    <a:pt x="70993" y="3992753"/>
                    <a:pt x="0" y="3921633"/>
                    <a:pt x="0" y="3834003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998351" y="405065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Coefficients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8351" y="4597004"/>
            <a:ext cx="401404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Intercept: 2.268683. Crude oil price coefficient: 0.056466.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50237" y="7064276"/>
            <a:ext cx="9445526" cy="1633686"/>
            <a:chOff x="0" y="0"/>
            <a:chExt cx="12594035" cy="21782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12435205" y="0"/>
                  </a:lnTo>
                  <a:cubicBezTo>
                    <a:pt x="12522836" y="0"/>
                    <a:pt x="12593955" y="71120"/>
                    <a:pt x="12593955" y="158750"/>
                  </a:cubicBezTo>
                  <a:lnTo>
                    <a:pt x="12593955" y="2019427"/>
                  </a:lnTo>
                  <a:cubicBezTo>
                    <a:pt x="12593955" y="2107057"/>
                    <a:pt x="12522836" y="2178177"/>
                    <a:pt x="12435205" y="2178177"/>
                  </a:cubicBezTo>
                  <a:lnTo>
                    <a:pt x="158750" y="2178177"/>
                  </a:lnTo>
                  <a:cubicBezTo>
                    <a:pt x="71120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33755" y="732874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R-squared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3755" y="7875091"/>
            <a:ext cx="887849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Multiple R-squared: 0.70. This indicates a strong fit.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907679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Learning Resources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92238" y="3247430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35027" y="3511898"/>
            <a:ext cx="3708648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Programming Guides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35027" y="4058245"/>
            <a:ext cx="760273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Access comprehensive guides for various languages.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92238" y="4948535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" r="0" b="-5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35027" y="521300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Tutorials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5027" y="5759351"/>
            <a:ext cx="760273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Learn new concepts with step-by-step instructions.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92238" y="6649641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5" r="0" b="-5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35027" y="691410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Code Examples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35027" y="7460456"/>
            <a:ext cx="760273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Explore practical code snippets for inspiration.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767655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Legal &amp; Contact Information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11176" y="2993380"/>
            <a:ext cx="38100" cy="6497241"/>
            <a:chOff x="0" y="0"/>
            <a:chExt cx="50800" cy="86629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8663051"/>
            </a:xfrm>
            <a:custGeom>
              <a:avLst/>
              <a:gdLst/>
              <a:ahLst/>
              <a:cxnLst/>
              <a:rect r="r" b="b" t="t" l="l"/>
              <a:pathLst>
                <a:path h="8663051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637651"/>
                  </a:lnTo>
                  <a:cubicBezTo>
                    <a:pt x="50800" y="8651621"/>
                    <a:pt x="39370" y="8663051"/>
                    <a:pt x="25400" y="8663051"/>
                  </a:cubicBezTo>
                  <a:cubicBezTo>
                    <a:pt x="11430" y="8663051"/>
                    <a:pt x="0" y="8651621"/>
                    <a:pt x="0" y="8637651"/>
                  </a:cubicBezTo>
                  <a:close/>
                </a:path>
              </a:pathLst>
            </a:custGeom>
            <a:solidFill>
              <a:srgbClr val="41467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92015" y="3293269"/>
            <a:ext cx="850553" cy="38100"/>
            <a:chOff x="0" y="0"/>
            <a:chExt cx="1134070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1467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92238" y="2993380"/>
            <a:ext cx="637878" cy="637878"/>
            <a:chOff x="0" y="0"/>
            <a:chExt cx="850503" cy="8505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98575" y="3094136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28764" y="307166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Terms of 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28764" y="3618011"/>
            <a:ext cx="770899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Review our user agreements and policies.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28764" y="4241750"/>
            <a:ext cx="770899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u="sng">
                <a:solidFill>
                  <a:srgbClr val="EEAEF6"/>
                </a:solidFill>
                <a:latin typeface="Montserrat"/>
                <a:ea typeface="Montserrat"/>
                <a:cs typeface="Montserrat"/>
                <a:sym typeface="Montserrat"/>
                <a:hlinkClick r:id="rId6" tooltip="https://www.mycompiler.io/legal#tos"/>
              </a:rPr>
              <a:t>Read More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592015" y="5648027"/>
            <a:ext cx="850553" cy="38100"/>
            <a:chOff x="0" y="0"/>
            <a:chExt cx="1134070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1467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92238" y="5348139"/>
            <a:ext cx="637878" cy="637877"/>
            <a:chOff x="0" y="0"/>
            <a:chExt cx="850503" cy="85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98575" y="5448895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28764" y="5426423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Privacy Policy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28764" y="5972770"/>
            <a:ext cx="770899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Understand how we protect your data.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28764" y="6596509"/>
            <a:ext cx="770899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u="sng">
                <a:solidFill>
                  <a:srgbClr val="EEAEF6"/>
                </a:solidFill>
                <a:latin typeface="Montserrat"/>
                <a:ea typeface="Montserrat"/>
                <a:cs typeface="Montserrat"/>
                <a:sym typeface="Montserrat"/>
                <a:hlinkClick r:id="rId7" tooltip="https://www.mycompiler.io/legal#privacy"/>
              </a:rPr>
              <a:t>Read More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92015" y="8002786"/>
            <a:ext cx="850553" cy="38100"/>
            <a:chOff x="0" y="0"/>
            <a:chExt cx="1134070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1467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92238" y="7702897"/>
            <a:ext cx="637878" cy="637877"/>
            <a:chOff x="0" y="0"/>
            <a:chExt cx="850503" cy="8505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2D5E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98575" y="7803654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28764" y="778118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Contact Us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28764" y="8327529"/>
            <a:ext cx="770899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Reach out for support or inquiries.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28764" y="8951267"/>
            <a:ext cx="770899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Get in Touch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DAGpjuXXdRo</dc:identifier>
  <dcterms:modified xsi:type="dcterms:W3CDTF">2011-08-01T06:04:30Z</dcterms:modified>
  <cp:revision>1</cp:revision>
  <dc:title>myCompiler-Your-Cloud-Based-IDE.pptx</dc:title>
</cp:coreProperties>
</file>